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256" r:id="rId2"/>
    <p:sldId id="311" r:id="rId3"/>
    <p:sldId id="316" r:id="rId4"/>
    <p:sldId id="312" r:id="rId5"/>
    <p:sldId id="307" r:id="rId6"/>
    <p:sldId id="318" r:id="rId7"/>
    <p:sldId id="319" r:id="rId8"/>
    <p:sldId id="317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76" autoAdjust="0"/>
  </p:normalViewPr>
  <p:slideViewPr>
    <p:cSldViewPr>
      <p:cViewPr varScale="1">
        <p:scale>
          <a:sx n="70" d="100"/>
          <a:sy n="70" d="100"/>
        </p:scale>
        <p:origin x="106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E2D59E3-CE90-4B5D-8F09-99A55BC61EB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7126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CA0D06-7E13-45AD-B8C2-19202C8A7DE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475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B22EE-D129-4FB4-B1D9-425F231399D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410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2DF4F-C65A-4786-9E8D-8BCFFF50B1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61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10426-5F36-4D39-B07C-40DDED46EC9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86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10AF0-302A-42DA-B699-C4D73ACD89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977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566DB-0C55-41B4-B0A5-13EA0DA1CF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936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EAEE2-FDDE-45C6-A4E5-AE9F48BCE5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138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D4106-BAE3-4408-A591-E59373DF0EC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276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855C5-AF37-41BD-8556-909B63F191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188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59CF0-51D8-45CA-9DEF-A435F53410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52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A64CF-72E1-4DD3-977A-5567A66005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606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j-lt"/>
              </a:defRPr>
            </a:lvl1pPr>
          </a:lstStyle>
          <a:p>
            <a:endParaRPr lang="en-US" altLang="zh-TW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j-lt"/>
              </a:defRPr>
            </a:lvl1pPr>
          </a:lstStyle>
          <a:p>
            <a:endParaRPr lang="en-US" altLang="zh-TW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j-lt"/>
              </a:defRPr>
            </a:lvl1pPr>
          </a:lstStyle>
          <a:p>
            <a:fld id="{B587DBC9-0102-4302-BE9B-312BD4479E6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373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bchiou@mail.nsys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Vohs.SOM.pdf" TargetMode="External"/><Relationship Id="rId7" Type="http://schemas.openxmlformats.org/officeDocument/2006/relationships/hyperlink" Target="../&#30740;&#31350;&#38988;&#30446;&#33287;&#26399;&#21002;&#35542;&#25991;&#25776;&#23531;/The%20symbolic%20power%20of%20money-PS.pdf" TargetMode="External"/><Relationship Id="rId2" Type="http://schemas.openxmlformats.org/officeDocument/2006/relationships/hyperlink" Target="../../9.%20&#20013;&#23665;&#36890;&#35672;/&#31532;&#20108;&#29256;&#20013;&#25991;ppt/&#20013;&#23665;&#22823;&#23416;&#38914;&#23574;&#26399;&#21002;&#29518;&#21237;&#35201;&#40670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&#30740;&#31350;&#38988;&#30446;&#33287;&#26399;&#21002;&#35542;&#25991;&#25776;&#23531;/Spending%20money%20on%20others%20promotes%20happiness-Science.pdf" TargetMode="External"/><Relationship Id="rId5" Type="http://schemas.openxmlformats.org/officeDocument/2006/relationships/hyperlink" Target="../&#30740;&#31350;&#38988;&#30446;&#33287;&#26399;&#21002;&#35542;&#25991;&#25776;&#23531;/Would%20you%20be%20happier%20if%20you%20were%20richer-Science.pdf" TargetMode="External"/><Relationship Id="rId4" Type="http://schemas.openxmlformats.org/officeDocument/2006/relationships/hyperlink" Target="../&#30740;&#31350;&#38988;&#30446;&#33287;&#26399;&#21002;&#35542;&#25991;&#25776;&#23531;/The%20Psychological%20Consequences%20of%20Money-Science.pd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orld.topnewstoday.org/world/article/6936846/" TargetMode="External"/><Relationship Id="rId13" Type="http://schemas.openxmlformats.org/officeDocument/2006/relationships/hyperlink" Target="http://www.smartmoney.com/spend/family-money/can-buying-generic-lower-your-selfesteem-1297439719179" TargetMode="External"/><Relationship Id="rId3" Type="http://schemas.openxmlformats.org/officeDocument/2006/relationships/hyperlink" Target="http://www.britishscienceassociation.org/british-science-association/news/science-news-digest-22nd-july-2013" TargetMode="External"/><Relationship Id="rId7" Type="http://schemas.openxmlformats.org/officeDocument/2006/relationships/hyperlink" Target="http://everydayworldwide.com/wp-content/themes/themerush/img/favicon.png" TargetMode="External"/><Relationship Id="rId12" Type="http://schemas.openxmlformats.org/officeDocument/2006/relationships/hyperlink" Target="http://www.pourlascience.fr/ewb_pages/a/actualite-generiques-pourquoi-ne-seduisent-ils-pas-26616.php" TargetMode="External"/><Relationship Id="rId2" Type="http://schemas.openxmlformats.org/officeDocument/2006/relationships/hyperlink" Target="../../1.%20SSCI%20&amp;%20SCI%20Papers/2013-JEP%20In%20broad%20daylight,%20we%20trust%20in%20God.pdf" TargetMode="External"/><Relationship Id="rId16" Type="http://schemas.openxmlformats.org/officeDocument/2006/relationships/hyperlink" Target="http://jobs.aol.com/articles/2011/10/20/buying-generic-products-instead-of-brand-names-can-lead-to-a-lo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.news.yahoo.com/bright-lights-people-honest-altruistic-055520627.html" TargetMode="External"/><Relationship Id="rId11" Type="http://schemas.openxmlformats.org/officeDocument/2006/relationships/hyperlink" Target="http://www.miller-mccune.com/business-economics/generic-products-lower-users-self-worth-26778" TargetMode="External"/><Relationship Id="rId5" Type="http://schemas.openxmlformats.org/officeDocument/2006/relationships/hyperlink" Target="http://www.londonthenews.com/news/World/20130721/46163305/Bright-lights-make-people-honest-and-altruistic.htm" TargetMode="External"/><Relationship Id="rId15" Type="http://schemas.openxmlformats.org/officeDocument/2006/relationships/hyperlink" Target="http://www.forbes.com/sites/heidigranthalvorson/2011/11/10/why-generic-products-can-make-you-feel-bad-about-yourself" TargetMode="External"/><Relationship Id="rId10" Type="http://schemas.openxmlformats.org/officeDocument/2006/relationships/hyperlink" Target="https://blogs.scientificamerican.com/streams-of-consciousness/can-money-buy-self-esteem/" TargetMode="External"/><Relationship Id="rId4" Type="http://schemas.openxmlformats.org/officeDocument/2006/relationships/hyperlink" Target="http://www.evoscience.com/4556/" TargetMode="External"/><Relationship Id="rId9" Type="http://schemas.openxmlformats.org/officeDocument/2006/relationships/hyperlink" Target="../../1.%20SSCI%20&amp;%20SCI%20Papers/2011-JESP-Genuineness%20Matters.pdf" TargetMode="External"/><Relationship Id="rId14" Type="http://schemas.openxmlformats.org/officeDocument/2006/relationships/hyperlink" Target="http://www.boston.com/bostonglobe/ideas/articles/2011/01/30/the_brand_name_ego_boost/?rss_id=Boston+Globe+--+Ideas+section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ailypioneer.com/health-and-fitness/trying-to-quit-smoking-avoid-pretty-women.html" TargetMode="External"/><Relationship Id="rId13" Type="http://schemas.openxmlformats.org/officeDocument/2006/relationships/hyperlink" Target="../../1.%20SSCI%20&amp;%20SCI%20Papers/2017%20EHB%20(Sexual%20stimuli,%20self-control,%20and%20men's%20dishonesty).pdf" TargetMode="External"/><Relationship Id="rId3" Type="http://schemas.openxmlformats.org/officeDocument/2006/relationships/hyperlink" Target="http://www.spring.org.uk/2013/07/what-can-self-control-do-for-you-10-new-studies-provide-surprising-answers.php" TargetMode="External"/><Relationship Id="rId7" Type="http://schemas.openxmlformats.org/officeDocument/2006/relationships/hyperlink" Target="http://www.thetimes.co.uk/tto/science/article4322499.ece" TargetMode="External"/><Relationship Id="rId12" Type="http://schemas.openxmlformats.org/officeDocument/2006/relationships/hyperlink" Target="http://economictimes.indiatimes.com/magazines/panache/trying-to-quit-smoking-avoid-pretty-women/articleshow/45887525.cms" TargetMode="External"/><Relationship Id="rId2" Type="http://schemas.openxmlformats.org/officeDocument/2006/relationships/hyperlink" Target="../../1.%20SSCI%20&amp;%20SCI%20Papers/2013-Addiction-Think%20abstractly,%20smoke%20les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../&#26399;&#21002;&#25991;&#31456;/Evolution%20and%20Human%20Behavior/EVOLHUMBEHAV-S-14-00198.pdf" TargetMode="External"/><Relationship Id="rId11" Type="http://schemas.openxmlformats.org/officeDocument/2006/relationships/hyperlink" Target="http://www.psmag.com/navigation/health-and-behavior/mating-mindset-interferes-attempts-stop-smoking-96457/" TargetMode="External"/><Relationship Id="rId5" Type="http://schemas.openxmlformats.org/officeDocument/2006/relationships/hyperlink" Target="../../1.%20SSCI%20&amp;%20SCI%20Papers/2015%20EHB-Beauty%20against%20tobacoo%20control.pdf" TargetMode="External"/><Relationship Id="rId15" Type="http://schemas.openxmlformats.org/officeDocument/2006/relationships/hyperlink" Target="https://www.psychologytoday.com/intl/blog/dating-and-mating/201711/3-secrets-male-sexual-attraction" TargetMode="External"/><Relationship Id="rId10" Type="http://schemas.openxmlformats.org/officeDocument/2006/relationships/hyperlink" Target="http://dailyscientificnews.blogspot.tw/2014/12/mating-mindset-blocks-men-attempts-to.html?_lbGate=27393" TargetMode="External"/><Relationship Id="rId4" Type="http://schemas.openxmlformats.org/officeDocument/2006/relationships/hyperlink" Target="https://www.psychologytoday.com/intl/blog/science-choice/201607/how-self-control-can-help-you-live-healthier-life" TargetMode="External"/><Relationship Id="rId9" Type="http://schemas.openxmlformats.org/officeDocument/2006/relationships/hyperlink" Target="http://www.dailymail.co.uk/news/article-2848184/See-pretty-girl-light-cigarette-Resolve-men-trying-smoking-weaken-attractive-woman.html" TargetMode="External"/><Relationship Id="rId14" Type="http://schemas.openxmlformats.org/officeDocument/2006/relationships/hyperlink" Target="https://www.psychologytoday.com/blog/attraction-evolved/201704/femme-fatale-sexy-women-sway-men-do-bad-thing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ashingtonpost.com/blogs/the-checkup/post/the-flip-side-of-dietary-supplement-use/2011/04/25/AFzyqMiE_blog.html" TargetMode="External"/><Relationship Id="rId13" Type="http://schemas.openxmlformats.org/officeDocument/2006/relationships/hyperlink" Target="http://www.foxnews.com/health/2011/08/04/for-smokers-vitamins-dont-cancel-out-harmful-habit" TargetMode="External"/><Relationship Id="rId3" Type="http://schemas.openxmlformats.org/officeDocument/2006/relationships/hyperlink" Target="../../1.%20SSCI%20&amp;%20SCI%20Papers/2011-Addiction%20(License%20to%20smoke).pdf" TargetMode="External"/><Relationship Id="rId7" Type="http://schemas.openxmlformats.org/officeDocument/2006/relationships/hyperlink" Target="http://www.sciencecodex.com/are_dietary_supplements_working_against_you" TargetMode="External"/><Relationship Id="rId12" Type="http://schemas.openxmlformats.org/officeDocument/2006/relationships/hyperlink" Target="http://moneyland.time.com/2012/02/29/license-to-sin-when-good-behavior-leads-to-bad-results" TargetMode="External"/><Relationship Id="rId2" Type="http://schemas.openxmlformats.org/officeDocument/2006/relationships/hyperlink" Target="../../1.%20SSCI%20&amp;%20SCI%20Papers/2011-PSCI-Ironic%20Effects%20of%20Dietary%20Supplementation.pdf" TargetMode="External"/><Relationship Id="rId16" Type="http://schemas.openxmlformats.org/officeDocument/2006/relationships/hyperlink" Target="http://www.cbs3springfield.com/story/15218029/smokers-mistakenly-believe-vitamins-protect-them-from-canc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cience.orf.at/stories/1681789" TargetMode="External"/><Relationship Id="rId11" Type="http://schemas.openxmlformats.org/officeDocument/2006/relationships/hyperlink" Target="http://www.forbes.com/sites/toddessig/2011/08/05/virtuous-behavior-licenses-dangerous-decisions" TargetMode="External"/><Relationship Id="rId5" Type="http://schemas.openxmlformats.org/officeDocument/2006/relationships/hyperlink" Target="http://www.scientificamerican.com/podcast/episode.cfm?id=vitamin-poppers-may-make-less-healt-11-04-28" TargetMode="External"/><Relationship Id="rId15" Type="http://schemas.openxmlformats.org/officeDocument/2006/relationships/hyperlink" Target="http://www.nbc-2.com/story/15218029/smokers-mistakenly-believe-vitamins-protect-them-from-cancer" TargetMode="External"/><Relationship Id="rId10" Type="http://schemas.openxmlformats.org/officeDocument/2006/relationships/hyperlink" Target="http://66.163.168.225/babelfish/translate_url_content?.intl=us&amp;lp=es_en&amp;trurl=http://www.bbc.co.uk/mundo/movil/noticias/2011/04/110426_suplementos_nutricionales_efectos_men.shtml" TargetMode="External"/><Relationship Id="rId4" Type="http://schemas.openxmlformats.org/officeDocument/2006/relationships/hyperlink" Target="../../../SSCI%20&amp;%20SCI%20Papers/Addiction%20Journal%20-%20Most%20downloaded%20papers%20in%20Addiction%202011.pdf" TargetMode="External"/><Relationship Id="rId9" Type="http://schemas.openxmlformats.org/officeDocument/2006/relationships/hyperlink" Target="http://abcnewsradioonline.com/health-news/does-taking-dietary-supplements-lead-to-bad-health-choices.html" TargetMode="External"/><Relationship Id="rId14" Type="http://schemas.openxmlformats.org/officeDocument/2006/relationships/hyperlink" Target="http://www.abc12.com/story/15218029/smokers-mistakenly-believe-vitamins-protect-them-from-cancer?clienttype=printabl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1.%20SSCI%20&amp;%20SCI%20Papers/2021%20Social%20distacning%20and%20food%20consumption_SSM_114218.pdf" TargetMode="External"/><Relationship Id="rId2" Type="http://schemas.openxmlformats.org/officeDocument/2006/relationships/hyperlink" Target="../../1.%20SSCI%20&amp;%20SCI%20Papers/2021%20BJP%20COVID-19%20distancing%20and%20the%20desire%20for%20money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../../5.%20&#26399;&#21002;&#25991;&#31456;/2020%20COVID-19/Social%20distancing%20may%20intensify%20physical%20pain/Why%20rejection%20hurts%20TICS%202004.pdf" TargetMode="External"/><Relationship Id="rId2" Type="http://schemas.openxmlformats.org/officeDocument/2006/relationships/hyperlink" Target="../../5.%20&#26399;&#21002;&#25991;&#31456;/2020%20COVID-19/Social%20distancing%20may%20intensify%20physical%20pain/Does%20Rejrection%20Hur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1.%20SSCI%20&amp;%20SCI%20Papers/2021%20BJSP%20Reminders%20of%20COVID-19%20soical%20distancing%20can%20intensify%20physical%20pain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nologyreview.com/news/414387/data-overload-on-dating-sites/" TargetMode="External"/><Relationship Id="rId2" Type="http://schemas.openxmlformats.org/officeDocument/2006/relationships/hyperlink" Target="../../5.%20&#26399;&#21002;&#25991;&#31456;/2020%20COVID-19/Social%20distancing%20may%20intensify%20physical%20pain/A%20Picture's%20Worth-P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../&#30740;&#31350;&#38988;&#30446;&#33287;&#26399;&#21002;&#35542;&#25991;&#25776;&#23531;/Better%20mood%20and%20better%20performance-PS.pdf" TargetMode="External"/><Relationship Id="rId4" Type="http://schemas.openxmlformats.org/officeDocument/2006/relationships/hyperlink" Target="../../1.%20SSCI%20&amp;%20SCI%20Papers/2009-CPB%2012(3)-The%20more-leads-to-worse%20effec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1028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07375" cy="5545138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國立成功大學心理學系</a:t>
            </a:r>
            <a: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110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學年度第一學期</a:t>
            </a:r>
            <a: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心理科學議題</a:t>
            </a:r>
            <a: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sz="3500" b="1" dirty="0">
                <a:ea typeface="標楷體" panose="03000509000000000000" pitchFamily="65" charset="-120"/>
              </a:rPr>
              <a:t/>
            </a:r>
            <a:br>
              <a:rPr lang="zh-TW" altLang="en-US" sz="3500" b="1" dirty="0">
                <a:ea typeface="標楷體" panose="03000509000000000000" pitchFamily="65" charset="-120"/>
              </a:rPr>
            </a:br>
            <a:r>
              <a:rPr lang="en-US" altLang="zh-TW" sz="3600" b="1" dirty="0" smtClean="0">
                <a:solidFill>
                  <a:schemeClr val="hlink"/>
                </a:solidFill>
                <a:ea typeface="標楷體" panose="03000509000000000000" pitchFamily="65" charset="-120"/>
              </a:rPr>
              <a:t>The Psychological consequences of COVID-19 social distancing</a:t>
            </a:r>
            <a:r>
              <a:rPr lang="zh-TW" altLang="en-US" sz="4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 smtClean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邱文彬</a:t>
            </a:r>
            <a:r>
              <a:rPr lang="zh-TW" altLang="en-US" sz="2400" b="1" dirty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2400" b="1" dirty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</a:t>
            </a:r>
            <a:r>
              <a:rPr lang="zh-TW" altLang="en-US" sz="2400" b="1" dirty="0" smtClean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中山大學教育研究所教授</a:t>
            </a:r>
            <a:r>
              <a:rPr lang="zh-TW" altLang="en-US" sz="2400" b="1" dirty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2400" b="1" dirty="0">
                <a:solidFill>
                  <a:schemeClr val="bg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400" b="1" dirty="0">
                <a:solidFill>
                  <a:schemeClr val="bg2"/>
                </a:solidFill>
                <a:ea typeface="標楷體" panose="03000509000000000000" pitchFamily="65" charset="-120"/>
              </a:rPr>
              <a:t>E-mail: </a:t>
            </a:r>
            <a:r>
              <a:rPr lang="en-US" altLang="zh-TW" sz="2400" b="1" dirty="0">
                <a:solidFill>
                  <a:schemeClr val="bg2"/>
                </a:solidFill>
                <a:ea typeface="標楷體" panose="03000509000000000000" pitchFamily="65" charset="-120"/>
                <a:hlinkClick r:id="rId2"/>
              </a:rPr>
              <a:t>wbchiou@mail.nsysu.edu.tw</a:t>
            </a:r>
            <a:r>
              <a:rPr lang="en-US" altLang="zh-TW" sz="2400" b="1" dirty="0">
                <a:solidFill>
                  <a:schemeClr val="bg2"/>
                </a:solidFill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solidFill>
                  <a:schemeClr val="bg2"/>
                </a:solidFill>
                <a:ea typeface="標楷體" panose="03000509000000000000" pitchFamily="65" charset="-120"/>
              </a:rPr>
            </a:br>
            <a:r>
              <a:rPr lang="en-US" altLang="zh-TW" sz="2400" b="1" dirty="0" smtClean="0">
                <a:solidFill>
                  <a:schemeClr val="bg2"/>
                </a:solidFill>
                <a:ea typeface="標楷體" panose="03000509000000000000" pitchFamily="65" charset="-120"/>
              </a:rPr>
              <a:t>10/22/2021</a:t>
            </a:r>
            <a:endParaRPr lang="en-US" altLang="zh-TW" sz="2400" b="1" dirty="0">
              <a:solidFill>
                <a:schemeClr val="bg2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628800"/>
            <a:ext cx="8424863" cy="4392588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2" action="ppaction://hlinkfile"/>
              </a:rPr>
              <a:t>錢</a:t>
            </a: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重要嗎！</a:t>
            </a:r>
          </a:p>
          <a:p>
            <a:pPr>
              <a:lnSpc>
                <a:spcPct val="105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zh-TW" altLang="en-US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3" action="ppaction://hlinkfile"/>
              </a:rPr>
              <a:t>錢</a:t>
            </a:r>
            <a:r>
              <a:rPr lang="zh-TW" altLang="en-US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讓人</a:t>
            </a: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自我感覺良好</a:t>
            </a:r>
            <a:r>
              <a:rPr lang="en-US" altLang="zh-TW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(</a:t>
            </a:r>
            <a:r>
              <a:rPr lang="en-US" altLang="zh-TW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4" action="ppaction://hlinkfile"/>
              </a:rPr>
              <a:t>Self-Sufficiency</a:t>
            </a:r>
            <a:r>
              <a:rPr lang="en-US" altLang="zh-TW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05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zh-TW" altLang="en-US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5" action="ppaction://hlinkfile"/>
              </a:rPr>
              <a:t>有錢不見得快樂</a:t>
            </a:r>
            <a:r>
              <a:rPr lang="zh-TW" altLang="en-US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，</a:t>
            </a: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6" action="ppaction://hlinkfile"/>
              </a:rPr>
              <a:t>施比受有福</a:t>
            </a: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！</a:t>
            </a:r>
          </a:p>
          <a:p>
            <a:pPr>
              <a:lnSpc>
                <a:spcPct val="105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7" action="ppaction://hlinkfile"/>
              </a:rPr>
              <a:t>數錢</a:t>
            </a:r>
            <a:r>
              <a:rPr lang="zh-TW" altLang="en-US" sz="32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不會數到手抽筋（不怕痛而已！</a:t>
            </a:r>
            <a:r>
              <a:rPr lang="zh-TW" altLang="en-US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）</a:t>
            </a:r>
            <a:endParaRPr lang="zh-TW" altLang="en-US" sz="32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430213"/>
            <a:ext cx="8147050" cy="622300"/>
          </a:xfrm>
          <a:noFill/>
          <a:ln/>
        </p:spPr>
        <p:txBody>
          <a:bodyPr anchor="ctr"/>
          <a:lstStyle/>
          <a:p>
            <a:pPr algn="ctr"/>
            <a:r>
              <a:rPr lang="en-US" altLang="zh-TW" sz="3200" b="1" dirty="0" smtClean="0">
                <a:solidFill>
                  <a:srgbClr val="000099"/>
                </a:solidFill>
                <a:ea typeface="標楷體" panose="03000509000000000000" pitchFamily="65" charset="-120"/>
              </a:rPr>
              <a:t>Reality </a:t>
            </a:r>
            <a:r>
              <a:rPr lang="en-US" altLang="zh-TW" sz="3200" b="1" dirty="0">
                <a:solidFill>
                  <a:srgbClr val="000099"/>
                </a:solidFill>
                <a:ea typeface="標楷體" panose="03000509000000000000" pitchFamily="65" charset="-120"/>
              </a:rPr>
              <a:t>Bites!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Eye Catching I: (seemingly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unrelated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links</a:t>
            </a:r>
            <a:endParaRPr lang="en-US" altLang="zh-TW" sz="28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435975" cy="4537174"/>
          </a:xfrm>
        </p:spPr>
        <p:txBody>
          <a:bodyPr/>
          <a:lstStyle/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en-US" altLang="zh-TW" sz="3200" b="1" dirty="0" smtClean="0">
                <a:solidFill>
                  <a:srgbClr val="000099"/>
                </a:solidFill>
                <a:latin typeface="Garamond" panose="02020404030301010803" pitchFamily="18" charset="0"/>
                <a:hlinkClick r:id="rId2" action="ppaction://hlinkfile"/>
              </a:rPr>
              <a:t>In </a:t>
            </a:r>
            <a:r>
              <a:rPr lang="en-US" altLang="zh-TW" sz="3200" b="1" dirty="0">
                <a:solidFill>
                  <a:srgbClr val="000099"/>
                </a:solidFill>
                <a:latin typeface="Garamond" panose="02020404030301010803" pitchFamily="18" charset="0"/>
                <a:hlinkClick r:id="rId2" action="ppaction://hlinkfile"/>
              </a:rPr>
              <a:t>broad daylight, we trust in God</a:t>
            </a:r>
            <a:r>
              <a:rPr lang="en-US" altLang="zh-TW" sz="3200" b="1" dirty="0" smtClean="0">
                <a:solidFill>
                  <a:srgbClr val="000099"/>
                </a:solidFill>
                <a:latin typeface="Garamond" panose="02020404030301010803" pitchFamily="18" charset="0"/>
              </a:rPr>
              <a:t>!</a:t>
            </a: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en-US" altLang="zh-TW" sz="2400" u="sng" dirty="0" smtClean="0">
                <a:latin typeface="+mj-lt"/>
                <a:hlinkClick r:id="rId3"/>
              </a:rPr>
              <a:t>Science </a:t>
            </a:r>
            <a:r>
              <a:rPr lang="en-US" altLang="zh-TW" sz="2400" u="sng" dirty="0">
                <a:latin typeface="+mj-lt"/>
                <a:hlinkClick r:id="rId3"/>
              </a:rPr>
              <a:t>News Digest (British Science Association)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 err="1">
                <a:latin typeface="+mj-lt"/>
                <a:hlinkClick r:id="rId4"/>
              </a:rPr>
              <a:t>Evoscience</a:t>
            </a:r>
            <a:r>
              <a:rPr lang="zh-TW" altLang="zh-TW" sz="2400" dirty="0" smtClean="0">
                <a:latin typeface="+mj-lt"/>
              </a:rPr>
              <a:t>，，</a:t>
            </a:r>
            <a:r>
              <a:rPr lang="en-US" altLang="zh-TW" sz="2400" u="sng" dirty="0">
                <a:latin typeface="+mj-lt"/>
                <a:hlinkClick r:id="rId5"/>
              </a:rPr>
              <a:t>London the News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6"/>
              </a:rPr>
              <a:t>Yahoo News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 err="1">
                <a:latin typeface="+mj-lt"/>
                <a:hlinkClick r:id="rId7"/>
              </a:rPr>
              <a:t>Everydayworldwide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8"/>
              </a:rPr>
              <a:t>Top News </a:t>
            </a:r>
            <a:r>
              <a:rPr lang="en-US" altLang="zh-TW" sz="2400" u="sng" dirty="0" smtClean="0">
                <a:latin typeface="+mj-lt"/>
                <a:hlinkClick r:id="rId8"/>
              </a:rPr>
              <a:t>Today</a:t>
            </a:r>
            <a:endParaRPr lang="en-US" altLang="zh-TW" sz="2400" u="sng" dirty="0" smtClean="0">
              <a:latin typeface="+mj-lt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endParaRPr kumimoji="0" lang="en-US" altLang="zh-TW" sz="2400" b="1" dirty="0" smtClean="0">
              <a:solidFill>
                <a:srgbClr val="000099"/>
              </a:solidFill>
              <a:latin typeface="+mj-lt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en-US" altLang="zh-TW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9" action="ppaction://hlinkfile"/>
              </a:rPr>
              <a:t>Genuineness matters</a:t>
            </a:r>
            <a:r>
              <a:rPr lang="en-US" altLang="zh-TW" sz="32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!</a:t>
            </a: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zh-TW" altLang="zh-TW" sz="2400" b="1" dirty="0">
                <a:latin typeface="+mj-lt"/>
                <a:ea typeface="標楷體" panose="03000509000000000000" pitchFamily="65" charset="-120"/>
              </a:rPr>
              <a:t>美國科學人</a:t>
            </a: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標楷體" panose="03000509000000000000" pitchFamily="65" charset="-120"/>
                <a:hlinkClick r:id="rId10"/>
              </a:rPr>
              <a:t>Scientific American</a:t>
            </a: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)</a:t>
            </a:r>
            <a:r>
              <a:rPr lang="zh-TW" altLang="zh-TW" sz="2400" dirty="0" smtClean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400" u="sng" dirty="0" smtClean="0">
                <a:latin typeface="+mj-lt"/>
                <a:ea typeface="標楷體" panose="03000509000000000000" pitchFamily="65" charset="-120"/>
                <a:hlinkClick r:id="rId11"/>
              </a:rPr>
              <a:t>Miller-McCune</a:t>
            </a:r>
            <a:r>
              <a:rPr lang="en-US" altLang="zh-TW" sz="2400" u="sng" dirty="0" smtClean="0">
                <a:latin typeface="+mj-lt"/>
                <a:ea typeface="標楷體" panose="03000509000000000000" pitchFamily="65" charset="-120"/>
              </a:rPr>
              <a:t>: 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Top </a:t>
            </a: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Story</a:t>
            </a:r>
            <a:r>
              <a:rPr lang="zh-TW" altLang="zh-TW" sz="2400" dirty="0">
                <a:latin typeface="+mj-lt"/>
                <a:ea typeface="標楷體" panose="03000509000000000000" pitchFamily="65" charset="-120"/>
              </a:rPr>
              <a:t>，</a:t>
            </a:r>
            <a:r>
              <a:rPr lang="zh-TW" altLang="zh-TW" sz="2400" b="1" dirty="0">
                <a:latin typeface="+mj-lt"/>
                <a:ea typeface="標楷體" panose="03000509000000000000" pitchFamily="65" charset="-120"/>
              </a:rPr>
              <a:t>法國科學人</a:t>
            </a:r>
            <a:r>
              <a:rPr lang="en-US" altLang="zh-TW" sz="2400" b="1" dirty="0">
                <a:latin typeface="+mj-lt"/>
                <a:ea typeface="標楷體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標楷體" panose="03000509000000000000" pitchFamily="65" charset="-120"/>
                <a:hlinkClick r:id="rId12"/>
              </a:rPr>
              <a:t>Pour la Science</a:t>
            </a:r>
            <a:r>
              <a:rPr lang="en-US" altLang="zh-TW" sz="2400" b="1" dirty="0">
                <a:latin typeface="+mj-lt"/>
                <a:ea typeface="標楷體" panose="03000509000000000000" pitchFamily="65" charset="-120"/>
              </a:rPr>
              <a:t>)</a:t>
            </a:r>
            <a:r>
              <a:rPr lang="zh-TW" altLang="zh-TW" sz="2400" dirty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Wall Street Journal</a:t>
            </a:r>
            <a:r>
              <a:rPr lang="en-US" altLang="zh-TW" sz="2400" b="1" dirty="0">
                <a:latin typeface="+mj-lt"/>
                <a:ea typeface="標楷體" panose="03000509000000000000" pitchFamily="65" charset="-120"/>
              </a:rPr>
              <a:t> (</a:t>
            </a:r>
            <a:r>
              <a:rPr lang="en-US" altLang="zh-TW" sz="2400" u="sng" dirty="0">
                <a:latin typeface="+mj-lt"/>
                <a:ea typeface="標楷體" panose="03000509000000000000" pitchFamily="65" charset="-120"/>
                <a:hlinkClick r:id="rId13"/>
              </a:rPr>
              <a:t>Smart Money</a:t>
            </a:r>
            <a:r>
              <a:rPr lang="en-US" altLang="zh-TW" sz="2400" b="1" dirty="0">
                <a:latin typeface="+mj-lt"/>
                <a:ea typeface="標楷體" panose="03000509000000000000" pitchFamily="65" charset="-120"/>
              </a:rPr>
              <a:t>)</a:t>
            </a:r>
            <a:r>
              <a:rPr lang="zh-TW" altLang="zh-TW" sz="2400" b="1" dirty="0" smtClean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400" u="sng" dirty="0" smtClean="0">
                <a:latin typeface="+mj-lt"/>
                <a:ea typeface="標楷體" panose="03000509000000000000" pitchFamily="65" charset="-120"/>
                <a:hlinkClick r:id="rId14"/>
              </a:rPr>
              <a:t>The </a:t>
            </a:r>
            <a:r>
              <a:rPr lang="en-US" altLang="zh-TW" sz="2400" u="sng" dirty="0">
                <a:latin typeface="+mj-lt"/>
                <a:ea typeface="標楷體" panose="03000509000000000000" pitchFamily="65" charset="-120"/>
                <a:hlinkClick r:id="rId14"/>
              </a:rPr>
              <a:t>Boston </a:t>
            </a:r>
            <a:r>
              <a:rPr lang="en-US" altLang="zh-TW" sz="2400" u="sng" dirty="0" smtClean="0">
                <a:latin typeface="+mj-lt"/>
                <a:ea typeface="標楷體" panose="03000509000000000000" pitchFamily="65" charset="-120"/>
                <a:hlinkClick r:id="rId14"/>
              </a:rPr>
              <a:t>Globe</a:t>
            </a:r>
            <a:r>
              <a:rPr lang="zh-TW" altLang="zh-TW" sz="2400" dirty="0" smtClean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400" u="sng" dirty="0" smtClean="0">
                <a:latin typeface="+mj-lt"/>
                <a:ea typeface="標楷體" panose="03000509000000000000" pitchFamily="65" charset="-120"/>
                <a:hlinkClick r:id="rId15"/>
              </a:rPr>
              <a:t>Forbes</a:t>
            </a:r>
            <a:r>
              <a:rPr lang="zh-TW" altLang="zh-TW" sz="2400" dirty="0" smtClean="0">
                <a:latin typeface="+mj-lt"/>
                <a:ea typeface="標楷體" panose="03000509000000000000" pitchFamily="65" charset="-120"/>
              </a:rPr>
              <a:t>，</a:t>
            </a:r>
            <a:r>
              <a:rPr lang="en-US" altLang="zh-TW" sz="2400" u="sng" dirty="0" err="1">
                <a:latin typeface="+mj-lt"/>
                <a:ea typeface="標楷體" panose="03000509000000000000" pitchFamily="65" charset="-120"/>
                <a:hlinkClick r:id="rId16"/>
              </a:rPr>
              <a:t>Aol</a:t>
            </a:r>
            <a:endParaRPr lang="en-US" altLang="zh-TW" sz="2400" dirty="0">
              <a:latin typeface="+mj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Eye Catching I: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Innovative Approach</a:t>
            </a:r>
            <a:endParaRPr lang="en-US" altLang="zh-TW" sz="28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569325" cy="4608512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2" action="ppaction://hlinkfile"/>
              </a:rPr>
              <a:t>Think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2" action="ppaction://hlinkfile"/>
              </a:rPr>
              <a:t>Abstractly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Smoke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less! </a:t>
            </a:r>
            <a:r>
              <a:rPr lang="en-US" altLang="zh-TW" sz="2400" u="sng" dirty="0">
                <a:latin typeface="+mj-lt"/>
                <a:hlinkClick r:id="rId3"/>
              </a:rPr>
              <a:t>PSYBLOG</a:t>
            </a:r>
            <a:r>
              <a:rPr lang="en-US" altLang="zh-TW" sz="2400" dirty="0">
                <a:latin typeface="+mj-lt"/>
              </a:rPr>
              <a:t> </a:t>
            </a:r>
            <a:r>
              <a:rPr lang="en-US" altLang="zh-TW" sz="2400" u="sng" dirty="0">
                <a:latin typeface="+mj-lt"/>
                <a:hlinkClick r:id="rId4"/>
              </a:rPr>
              <a:t>Psychology Today</a:t>
            </a:r>
            <a:endParaRPr lang="en-US" altLang="zh-TW" sz="2400" b="1" dirty="0" smtClean="0">
              <a:solidFill>
                <a:srgbClr val="000099"/>
              </a:solidFill>
              <a:latin typeface="+mj-lt"/>
              <a:ea typeface="標楷體" panose="03000509000000000000" pitchFamily="65" charset="-120"/>
            </a:endParaRPr>
          </a:p>
          <a:p>
            <a:pPr>
              <a:spcAft>
                <a:spcPct val="20000"/>
              </a:spcAft>
            </a:pPr>
            <a:endParaRPr lang="en-US" altLang="zh-TW" sz="24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5" action="ppaction://hlinkfile"/>
              </a:rPr>
              <a:t>Beauty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against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6" action="ppaction://hlinkfile"/>
              </a:rPr>
              <a:t>tobacco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6" action="ppaction://hlinkfile"/>
              </a:rPr>
              <a:t>control</a:t>
            </a:r>
            <a:r>
              <a:rPr lang="en-US" altLang="zh-TW" sz="24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: </a:t>
            </a:r>
            <a:r>
              <a:rPr lang="en-US" altLang="zh-TW" sz="2400" u="sng" dirty="0">
                <a:latin typeface="+mj-lt"/>
                <a:hlinkClick r:id="rId7"/>
              </a:rPr>
              <a:t>The Times</a:t>
            </a:r>
            <a:r>
              <a:rPr lang="en-US" altLang="zh-TW" sz="2400" dirty="0">
                <a:latin typeface="+mj-lt"/>
              </a:rPr>
              <a:t> </a:t>
            </a:r>
            <a:r>
              <a:rPr lang="en-US" altLang="zh-TW" sz="2400" dirty="0" smtClean="0">
                <a:latin typeface="+mj-lt"/>
              </a:rPr>
              <a:t>(UK</a:t>
            </a:r>
            <a:r>
              <a:rPr lang="en-US" altLang="zh-TW" sz="2400" dirty="0">
                <a:latin typeface="+mj-lt"/>
              </a:rPr>
              <a:t>), </a:t>
            </a:r>
            <a:r>
              <a:rPr lang="en-US" altLang="zh-TW" sz="2400" u="sng" dirty="0">
                <a:latin typeface="+mj-lt"/>
                <a:hlinkClick r:id="rId8"/>
              </a:rPr>
              <a:t>The Pioneer</a:t>
            </a:r>
            <a:r>
              <a:rPr lang="en-US" altLang="zh-TW" sz="2400" dirty="0">
                <a:latin typeface="+mj-lt"/>
              </a:rPr>
              <a:t> (UK), </a:t>
            </a:r>
            <a:r>
              <a:rPr lang="en-US" altLang="zh-TW" sz="2400" u="sng" dirty="0">
                <a:latin typeface="+mj-lt"/>
                <a:hlinkClick r:id="rId9"/>
              </a:rPr>
              <a:t>Daily Mail</a:t>
            </a:r>
            <a:r>
              <a:rPr lang="en-US" altLang="zh-TW" sz="2400" dirty="0">
                <a:latin typeface="+mj-lt"/>
              </a:rPr>
              <a:t>, </a:t>
            </a:r>
            <a:r>
              <a:rPr lang="en-US" altLang="zh-TW" sz="2400" u="sng" dirty="0">
                <a:latin typeface="+mj-lt"/>
                <a:hlinkClick r:id="rId10"/>
              </a:rPr>
              <a:t>Daily Scientific News</a:t>
            </a:r>
            <a:r>
              <a:rPr lang="en-US" altLang="zh-TW" sz="2400" dirty="0">
                <a:latin typeface="+mj-lt"/>
              </a:rPr>
              <a:t>, </a:t>
            </a:r>
            <a:r>
              <a:rPr lang="en-US" altLang="zh-TW" sz="2400" u="sng" dirty="0">
                <a:latin typeface="+mj-lt"/>
                <a:hlinkClick r:id="rId11"/>
              </a:rPr>
              <a:t>Pacific Standards</a:t>
            </a:r>
            <a:r>
              <a:rPr lang="en-US" altLang="zh-TW" sz="2400" dirty="0">
                <a:latin typeface="+mj-lt"/>
              </a:rPr>
              <a:t> (USA), The </a:t>
            </a:r>
            <a:r>
              <a:rPr lang="en-US" altLang="zh-TW" sz="2400" u="sng" dirty="0">
                <a:latin typeface="+mj-lt"/>
                <a:hlinkClick r:id="rId12"/>
              </a:rPr>
              <a:t>Economic Times</a:t>
            </a:r>
            <a:endParaRPr lang="en-US" altLang="zh-TW" sz="2400" b="1" dirty="0" smtClean="0">
              <a:solidFill>
                <a:srgbClr val="000099"/>
              </a:solidFill>
              <a:latin typeface="+mj-lt"/>
              <a:ea typeface="標楷體" panose="03000509000000000000" pitchFamily="65" charset="-12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endParaRPr lang="en-US" altLang="zh-TW" sz="24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hlinkClick r:id="rId13" action="ppaction://hlinkfile"/>
              </a:rPr>
              <a:t>Self-control and honesty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depend on exposure to pictures of the opposite sex in men but not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women</a:t>
            </a:r>
            <a:r>
              <a:rPr lang="en-US" altLang="zh-TW" sz="24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: </a:t>
            </a:r>
            <a:r>
              <a:rPr lang="en-US" altLang="zh-TW" sz="2000" u="sng" dirty="0" smtClean="0">
                <a:latin typeface="+mj-lt"/>
                <a:hlinkClick r:id="rId14"/>
              </a:rPr>
              <a:t>Psychology </a:t>
            </a:r>
            <a:r>
              <a:rPr lang="en-US" altLang="zh-TW" sz="2000" u="sng" dirty="0">
                <a:latin typeface="+mj-lt"/>
                <a:hlinkClick r:id="rId14"/>
              </a:rPr>
              <a:t>Today</a:t>
            </a:r>
            <a:r>
              <a:rPr lang="en-US" altLang="zh-TW" sz="2000" dirty="0">
                <a:latin typeface="+mj-lt"/>
              </a:rPr>
              <a:t>-Femme Fatale: Sexy Women Sway Men to Do Bad Things; </a:t>
            </a:r>
            <a:r>
              <a:rPr lang="en-US" altLang="zh-TW" sz="2000" u="sng" dirty="0">
                <a:latin typeface="+mj-lt"/>
                <a:hlinkClick r:id="rId15"/>
              </a:rPr>
              <a:t>Psychology Today</a:t>
            </a:r>
            <a:r>
              <a:rPr lang="en-US" altLang="zh-TW" sz="2000" dirty="0">
                <a:latin typeface="+mj-lt"/>
              </a:rPr>
              <a:t>-3 Secrets of Male Sexual Attraction</a:t>
            </a:r>
            <a:endParaRPr lang="en-US" altLang="zh-TW" sz="2000" b="1" dirty="0">
              <a:solidFill>
                <a:srgbClr val="000099"/>
              </a:solidFill>
              <a:latin typeface="+mj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497887" cy="647700"/>
          </a:xfrm>
        </p:spPr>
        <p:txBody>
          <a:bodyPr/>
          <a:lstStyle/>
          <a:p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Eye Catching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III: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Ironic or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Thought-provoking</a:t>
            </a:r>
            <a:endParaRPr lang="en-US" altLang="zh-TW" sz="28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569325" cy="4968875"/>
          </a:xfrm>
        </p:spPr>
        <p:txBody>
          <a:bodyPr/>
          <a:lstStyle/>
          <a:p>
            <a:pPr>
              <a:lnSpc>
                <a:spcPct val="95000"/>
              </a:lnSpc>
              <a:spcAft>
                <a:spcPct val="10000"/>
              </a:spcAft>
            </a:pPr>
            <a:endParaRPr lang="en-US" altLang="zh-TW" sz="20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zh-TW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保健食品的</a:t>
            </a:r>
            <a:r>
              <a:rPr lang="en-US" altLang="zh-TW" sz="24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licensing &amp; liberation</a:t>
            </a:r>
            <a:r>
              <a:rPr lang="zh-TW" alt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？</a:t>
            </a:r>
            <a:endParaRPr lang="en-US" altLang="zh-TW" sz="2400" b="1" dirty="0" smtClean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endParaRPr lang="zh-TW" altLang="en-US" sz="24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Dietary Supplements &amp;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hlinkClick r:id="rId2" action="ppaction://hlinkfile"/>
              </a:rPr>
              <a:t>Health 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  <a:hlinkClick r:id="rId2" action="ppaction://hlinkfile"/>
              </a:rPr>
              <a:t>Regulation</a:t>
            </a:r>
            <a:endParaRPr lang="en-US" altLang="zh-TW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Vitamin &amp;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hlinkClick r:id="rId3" action="ppaction://hlinkfile"/>
              </a:rPr>
              <a:t>Tobacco Control 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TW" sz="2800" b="1" i="1" dirty="0">
                <a:solidFill>
                  <a:srgbClr val="000099"/>
                </a:solidFill>
                <a:latin typeface="Times New Roman" panose="02020603050405020304" pitchFamily="18" charset="0"/>
                <a:hlinkClick r:id="rId4" action="ppaction://hlinkfile"/>
              </a:rPr>
              <a:t>Addiction</a:t>
            </a:r>
            <a:r>
              <a:rPr lang="en-US" altLang="zh-TW" sz="28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)</a:t>
            </a:r>
            <a:endParaRPr lang="zh-TW" altLang="de-DE" sz="2800" b="1" dirty="0">
              <a:solidFill>
                <a:srgbClr val="0000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endParaRPr lang="en-US" altLang="zh-TW" sz="20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lvl="0">
              <a:lnSpc>
                <a:spcPct val="95000"/>
              </a:lnSpc>
              <a:spcAft>
                <a:spcPct val="10000"/>
              </a:spcAft>
            </a:pPr>
            <a:r>
              <a:rPr kumimoji="0" lang="en-US" altLang="zh-TW" sz="2400" dirty="0" smtClean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  <a:hlinkClick r:id="rId5"/>
              </a:rPr>
              <a:t>Scientific American</a:t>
            </a:r>
            <a:r>
              <a:rPr kumimoji="0" lang="en-US" altLang="zh-TW" sz="2400" dirty="0" smtClean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240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Top </a:t>
            </a:r>
            <a:r>
              <a:rPr kumimoji="0" lang="en-US" altLang="zh-TW" sz="2400" dirty="0" smtClean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News &amp; 60-Second Science</a:t>
            </a:r>
            <a:r>
              <a:rPr kumimoji="0" lang="zh-TW" altLang="en-US" sz="2400" dirty="0" smtClean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kumimoji="0" lang="zh-TW" altLang="en-US" sz="240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  <a:hlinkClick r:id="rId6"/>
              </a:rPr>
              <a:t>奧地利科學</a:t>
            </a:r>
            <a:r>
              <a:rPr kumimoji="0" lang="zh-TW" altLang="en-US" sz="2400" dirty="0" smtClean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  <a:hlinkClick r:id="rId6"/>
              </a:rPr>
              <a:t>人</a:t>
            </a:r>
            <a:r>
              <a:rPr kumimoji="0" lang="zh-TW" altLang="en-US" sz="2400" dirty="0" smtClean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7"/>
              </a:rPr>
              <a:t>Science </a:t>
            </a:r>
            <a:r>
              <a:rPr lang="en-US" altLang="zh-TW" sz="2400" u="sng" dirty="0" smtClean="0">
                <a:latin typeface="+mj-lt"/>
                <a:hlinkClick r:id="rId7"/>
              </a:rPr>
              <a:t>Codex</a:t>
            </a:r>
            <a:r>
              <a:rPr lang="zh-TW" altLang="en-US" sz="2400" dirty="0" smtClean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8"/>
              </a:rPr>
              <a:t>The Washington </a:t>
            </a:r>
            <a:r>
              <a:rPr lang="en-US" altLang="zh-TW" sz="2400" u="sng" dirty="0" smtClean="0">
                <a:latin typeface="+mj-lt"/>
                <a:hlinkClick r:id="rId8"/>
              </a:rPr>
              <a:t>Post</a:t>
            </a:r>
            <a:r>
              <a:rPr lang="zh-TW" altLang="zh-TW" sz="2400" dirty="0" smtClean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9"/>
              </a:rPr>
              <a:t>ABC</a:t>
            </a:r>
            <a:r>
              <a:rPr lang="en-US" altLang="zh-TW" sz="2400" dirty="0">
                <a:latin typeface="+mj-lt"/>
              </a:rPr>
              <a:t> </a:t>
            </a:r>
            <a:r>
              <a:rPr lang="en-US" altLang="zh-TW" sz="2400" dirty="0" smtClean="0">
                <a:latin typeface="+mj-lt"/>
              </a:rPr>
              <a:t>News</a:t>
            </a:r>
            <a:r>
              <a:rPr lang="zh-TW" altLang="en-US" sz="2400" dirty="0" smtClean="0">
                <a:latin typeface="+mj-lt"/>
              </a:rPr>
              <a:t>，</a:t>
            </a:r>
            <a:r>
              <a:rPr lang="en-US" altLang="zh-TW" sz="2400" b="1" u="sng" dirty="0">
                <a:latin typeface="+mj-lt"/>
                <a:hlinkClick r:id="rId10"/>
              </a:rPr>
              <a:t>BBC</a:t>
            </a:r>
            <a:r>
              <a:rPr lang="en-US" altLang="zh-TW" sz="2400" dirty="0">
                <a:latin typeface="+mj-lt"/>
              </a:rPr>
              <a:t> </a:t>
            </a:r>
            <a:r>
              <a:rPr lang="en-US" altLang="zh-TW" sz="2400" dirty="0" smtClean="0">
                <a:latin typeface="+mj-lt"/>
              </a:rPr>
              <a:t>World</a:t>
            </a:r>
            <a:r>
              <a:rPr lang="zh-TW" altLang="en-US" sz="2400" dirty="0" smtClean="0">
                <a:latin typeface="+mj-lt"/>
              </a:rPr>
              <a:t>，</a:t>
            </a:r>
            <a:r>
              <a:rPr lang="en-US" altLang="zh-TW" sz="2400" u="sng" dirty="0" smtClean="0">
                <a:latin typeface="+mj-lt"/>
                <a:hlinkClick r:id="rId11"/>
              </a:rPr>
              <a:t>Forbes</a:t>
            </a:r>
            <a:r>
              <a:rPr lang="zh-TW" altLang="en-US" sz="2400" b="1" dirty="0" smtClean="0">
                <a:latin typeface="+mj-lt"/>
              </a:rPr>
              <a:t>，</a:t>
            </a:r>
            <a:r>
              <a:rPr lang="en-US" altLang="zh-TW" sz="2400" u="sng" dirty="0" smtClean="0">
                <a:latin typeface="+mj-lt"/>
                <a:hlinkClick r:id="rId12"/>
              </a:rPr>
              <a:t>Time</a:t>
            </a:r>
            <a:r>
              <a:rPr lang="zh-TW" altLang="en-US" sz="2400" dirty="0" smtClean="0">
                <a:latin typeface="+mj-lt"/>
              </a:rPr>
              <a:t>，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13"/>
              </a:rPr>
              <a:t>Fox News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14"/>
              </a:rPr>
              <a:t>ABC</a:t>
            </a:r>
            <a:r>
              <a:rPr lang="en-US" altLang="zh-TW" sz="2400" dirty="0">
                <a:latin typeface="+mj-lt"/>
              </a:rPr>
              <a:t> News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15"/>
              </a:rPr>
              <a:t>NBC</a:t>
            </a:r>
            <a:r>
              <a:rPr lang="en-US" altLang="zh-TW" sz="2400" dirty="0">
                <a:latin typeface="+mj-lt"/>
              </a:rPr>
              <a:t> News</a:t>
            </a:r>
            <a:r>
              <a:rPr lang="zh-TW" altLang="zh-TW" sz="2400" dirty="0">
                <a:latin typeface="+mj-lt"/>
              </a:rPr>
              <a:t>，</a:t>
            </a:r>
            <a:r>
              <a:rPr lang="en-US" altLang="zh-TW" sz="2400" u="sng" dirty="0">
                <a:latin typeface="+mj-lt"/>
                <a:hlinkClick r:id="rId16"/>
              </a:rPr>
              <a:t>CBS</a:t>
            </a:r>
            <a:r>
              <a:rPr lang="zh-TW" altLang="zh-TW" sz="2400" dirty="0">
                <a:latin typeface="+mj-lt"/>
              </a:rPr>
              <a:t>，</a:t>
            </a:r>
            <a:endParaRPr kumimoji="0" lang="zh-TW" altLang="en-US" sz="2400" dirty="0">
              <a:latin typeface="+mj-lt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endParaRPr lang="en-US" altLang="zh-TW" sz="2000" b="1" dirty="0" smtClean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ct val="10000"/>
              </a:spcAft>
            </a:pPr>
            <a:endParaRPr lang="en-US" altLang="zh-TW" sz="16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50987"/>
          </a:xfrm>
        </p:spPr>
        <p:txBody>
          <a:bodyPr/>
          <a:lstStyle/>
          <a:p>
            <a:r>
              <a:rPr lang="en-US" altLang="zh-TW" sz="3600" b="1" dirty="0" smtClean="0"/>
              <a:t>Psychological consequences of COVID-19 Social Distancing (Act I)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8109"/>
          </a:xfrm>
        </p:spPr>
        <p:txBody>
          <a:bodyPr/>
          <a:lstStyle/>
          <a:p>
            <a:r>
              <a:rPr lang="en-US" altLang="zh-TW" sz="2800" dirty="0" smtClean="0"/>
              <a:t>The substitutability Principle</a:t>
            </a:r>
          </a:p>
          <a:p>
            <a:endParaRPr lang="en-US" altLang="zh-TW" sz="2800" dirty="0" smtClean="0"/>
          </a:p>
          <a:p>
            <a:r>
              <a:rPr lang="en-US" altLang="zh-TW" sz="2400" dirty="0"/>
              <a:t>An unintended consequence of social distance regulations: </a:t>
            </a:r>
            <a:r>
              <a:rPr lang="en-US" altLang="zh-TW" sz="2400" dirty="0">
                <a:hlinkClick r:id="rId2" action="ppaction://hlinkfile"/>
              </a:rPr>
              <a:t>COVID-19 social distancing promotes the desire for </a:t>
            </a:r>
            <a:r>
              <a:rPr lang="en-US" altLang="zh-TW" sz="2400" dirty="0" smtClean="0">
                <a:hlinkClick r:id="rId2" action="ppaction://hlinkfile"/>
              </a:rPr>
              <a:t>money</a:t>
            </a: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 smtClean="0"/>
          </a:p>
          <a:p>
            <a:r>
              <a:rPr lang="en-US" altLang="zh-TW" sz="2400" dirty="0">
                <a:hlinkClick r:id="rId3" action="ppaction://hlinkfile"/>
              </a:rPr>
              <a:t>Thoughts of social distancing experiences affect food intake and hypothetical binge eating</a:t>
            </a:r>
            <a:r>
              <a:rPr lang="en-US" altLang="zh-TW" sz="2400" dirty="0"/>
              <a:t>: Implications for people in home quarantine during COVID-19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296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278979"/>
          </a:xfrm>
        </p:spPr>
        <p:txBody>
          <a:bodyPr/>
          <a:lstStyle/>
          <a:p>
            <a:r>
              <a:rPr lang="en-US" altLang="zh-TW" sz="3600" b="1" dirty="0" smtClean="0"/>
              <a:t>Psychological consequences of COVID-19 Social Distancing (Act II)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6101"/>
          </a:xfrm>
        </p:spPr>
        <p:txBody>
          <a:bodyPr/>
          <a:lstStyle/>
          <a:p>
            <a:r>
              <a:rPr lang="en-US" altLang="zh-TW" sz="2800" dirty="0"/>
              <a:t>The physical-social pain link</a:t>
            </a:r>
          </a:p>
          <a:p>
            <a:r>
              <a:rPr lang="en-US" altLang="zh-TW" sz="2800" dirty="0">
                <a:hlinkClick r:id="rId2" action="ppaction://hlinkfile"/>
              </a:rPr>
              <a:t>Does rejection hurt</a:t>
            </a:r>
            <a:r>
              <a:rPr lang="en-US" altLang="zh-TW" sz="2800" dirty="0"/>
              <a:t>?</a:t>
            </a:r>
          </a:p>
          <a:p>
            <a:r>
              <a:rPr lang="en-US" altLang="zh-TW" sz="2800" dirty="0">
                <a:hlinkClick r:id="rId3" action="ppaction://hlinkfile"/>
              </a:rPr>
              <a:t>Why rejection hurts</a:t>
            </a:r>
            <a:r>
              <a:rPr lang="en-US" altLang="zh-TW" sz="2800" dirty="0"/>
              <a:t>?</a:t>
            </a:r>
          </a:p>
          <a:p>
            <a:endParaRPr lang="en-US" altLang="zh-TW" dirty="0" smtClean="0">
              <a:hlinkClick r:id="rId4" action="ppaction://hlinkfile"/>
            </a:endParaRPr>
          </a:p>
          <a:p>
            <a:r>
              <a:rPr lang="en-US" altLang="zh-TW" sz="3200" dirty="0" smtClean="0">
                <a:hlinkClick r:id="rId4" action="ppaction://hlinkfile"/>
              </a:rPr>
              <a:t>Reminders </a:t>
            </a:r>
            <a:r>
              <a:rPr lang="en-US" altLang="zh-TW" sz="3200" dirty="0">
                <a:hlinkClick r:id="rId4" action="ppaction://hlinkfile"/>
              </a:rPr>
              <a:t>of COVID-19 social distancing </a:t>
            </a:r>
            <a:r>
              <a:rPr lang="en-US" altLang="zh-TW" sz="3200" dirty="0"/>
              <a:t>can intensify physical </a:t>
            </a:r>
            <a:r>
              <a:rPr lang="en-US" altLang="zh-TW" sz="3200" dirty="0" smtClean="0"/>
              <a:t>pain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961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719137"/>
          </a:xfrm>
        </p:spPr>
        <p:txBody>
          <a:bodyPr/>
          <a:lstStyle/>
          <a:p>
            <a:pPr algn="ctr"/>
            <a:endParaRPr lang="zh-TW" altLang="en-US" sz="3200" b="1" dirty="0">
              <a:solidFill>
                <a:srgbClr val="000099"/>
              </a:solidFill>
              <a:ea typeface="標楷體" panose="03000509000000000000" pitchFamily="65" charset="-12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808"/>
            <a:ext cx="8147050" cy="4176117"/>
          </a:xfrm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zh-TW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2" action="ppaction://hlinkfile"/>
              </a:rPr>
              <a:t>A </a:t>
            </a: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2" action="ppaction://hlinkfile"/>
              </a:rPr>
              <a:t>Picture’s Worth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（北鼻的照片有什麼用</a:t>
            </a:r>
            <a:r>
              <a:rPr lang="zh-TW" altLang="en-US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）</a:t>
            </a:r>
            <a:endParaRPr lang="en-US" altLang="zh-TW" sz="2800" b="1" dirty="0" smtClean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Font typeface="Wingdings" panose="05000000000000000000" pitchFamily="2" charset="2"/>
              <a:buNone/>
            </a:pPr>
            <a:endParaRPr lang="zh-TW" altLang="en-US" sz="28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zh-TW" altLang="en-US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人生的選擇宜避免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3"/>
              </a:rPr>
              <a:t>揀來揀去</a:t>
            </a:r>
            <a:r>
              <a:rPr lang="zh-TW" altLang="en-US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挑到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賣龍眼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(</a:t>
            </a: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4" action="ppaction://hlinkfile"/>
              </a:rPr>
              <a:t>The more-leads-to-worse </a:t>
            </a:r>
            <a:r>
              <a:rPr lang="en-US" altLang="zh-TW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4" action="ppaction://hlinkfile"/>
              </a:rPr>
              <a:t>effect</a:t>
            </a:r>
            <a:r>
              <a:rPr lang="en-US" altLang="zh-TW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)</a:t>
            </a:r>
            <a:endParaRPr lang="en-US" altLang="zh-TW" sz="28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zh-TW" sz="28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zh-TW" altLang="en-US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教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與學成為娛樂</a:t>
            </a: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娛樂自己</a:t>
            </a: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事業</a:t>
            </a:r>
            <a:r>
              <a:rPr lang="en-US" altLang="zh-TW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  <a:hlinkClick r:id="rId5" action="ppaction://hlinkfile"/>
              </a:rPr>
              <a:t>保持愉快心情</a:t>
            </a:r>
            <a:r>
              <a:rPr lang="en-US" altLang="zh-TW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)</a:t>
            </a:r>
            <a:endParaRPr lang="en-US" altLang="zh-TW" sz="28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zh-TW" sz="2800" b="1" dirty="0">
              <a:solidFill>
                <a:srgbClr val="000099"/>
              </a:solidFill>
              <a:latin typeface="Garamond" panose="02020404030301010803" pitchFamily="18" charset="0"/>
              <a:ea typeface="標楷體" panose="03000509000000000000" pitchFamily="65" charset="-12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zh-TW" sz="2800" b="1" dirty="0" smtClean="0">
                <a:solidFill>
                  <a:srgbClr val="000099"/>
                </a:solidFill>
                <a:latin typeface="Garamond" panose="02020404030301010803" pitchFamily="18" charset="0"/>
                <a:ea typeface="標楷體" panose="03000509000000000000" pitchFamily="65" charset="-120"/>
              </a:rPr>
              <a:t>Q &amp;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1813</TotalTime>
  <Words>400</Words>
  <Application>Microsoft Office PowerPoint</Application>
  <PresentationFormat>如螢幕大小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新細明體</vt:lpstr>
      <vt:lpstr>標楷體</vt:lpstr>
      <vt:lpstr>Arial</vt:lpstr>
      <vt:lpstr>Garamond</vt:lpstr>
      <vt:lpstr>Times New Roman</vt:lpstr>
      <vt:lpstr>Wingdings</vt:lpstr>
      <vt:lpstr>Edge</vt:lpstr>
      <vt:lpstr>國立成功大學心理學系 110學年度第一學期 心理科學議題  The Psychological consequences of COVID-19 social distancing  邱文彬 國立中山大學教育研究所教授 E-mail: wbchiou@mail.nsysu.edu.tw 10/22/2021</vt:lpstr>
      <vt:lpstr>Reality Bites!</vt:lpstr>
      <vt:lpstr>Eye Catching I: (seemingly unrelated links</vt:lpstr>
      <vt:lpstr>Eye Catching I: Innovative Approach</vt:lpstr>
      <vt:lpstr>Eye Catching III: Ironic or Thought-provoking</vt:lpstr>
      <vt:lpstr>Psychological consequences of COVID-19 Social Distancing (Act I)</vt:lpstr>
      <vt:lpstr>Psychological consequences of COVID-19 Social Distancing (Act II)</vt:lpstr>
      <vt:lpstr>PowerPoint 簡報</vt:lpstr>
    </vt:vector>
  </TitlesOfParts>
  <Company>khc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大專院校教學問卷之設計及其對教師之影響   引言人：邱文彬　副教授 國立高雄餐旅學院　餐旅管理研究所</dc:title>
  <dc:creator>khc</dc:creator>
  <cp:lastModifiedBy>Bakinu</cp:lastModifiedBy>
  <cp:revision>332</cp:revision>
  <dcterms:created xsi:type="dcterms:W3CDTF">2003-10-25T07:13:08Z</dcterms:created>
  <dcterms:modified xsi:type="dcterms:W3CDTF">2021-10-19T03:54:40Z</dcterms:modified>
</cp:coreProperties>
</file>